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1" r:id="rId9"/>
    <p:sldId id="264" r:id="rId10"/>
    <p:sldId id="271" r:id="rId11"/>
    <p:sldId id="272" r:id="rId12"/>
    <p:sldId id="273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6" y="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DC51DC-4954-49D5-8257-8225620919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8E4D395-A4E2-4BCC-B3F0-07156B145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B5A0393-C413-4CAC-A60F-642FB171E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7318-4C0B-4D44-9F77-3047FC4FDDEC}" type="datetimeFigureOut">
              <a:rPr kumimoji="1" lang="ja-JP" altLang="en-US" smtClean="0"/>
              <a:t>2024/5/29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B604680-74D5-4FF2-8085-74DEFE0CC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EDDA428-15B7-413D-B79A-16B2AF14D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80D8B-9DDA-435A-8DE2-AA91743E47B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5795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6D8FD5-07B5-49E9-9453-5ABE079D8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586EEF-3974-418A-85E2-521B394E3A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53EF160-D9DF-4EF8-81B4-9E4C9E5A5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7318-4C0B-4D44-9F77-3047FC4FDDEC}" type="datetimeFigureOut">
              <a:rPr kumimoji="1" lang="ja-JP" altLang="en-US" smtClean="0"/>
              <a:t>2024/5/29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E2F374-BBA0-40C8-8949-7D2591274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B3C033B-2412-401A-BC76-306354B2E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80D8B-9DDA-435A-8DE2-AA91743E47B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810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937D9B5-E79C-4573-95B4-C4DB79EBA0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4E555F8-561B-4460-A182-BAA2495BC5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0C2FFD5-61EC-4C5A-8D27-4B97B1421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7318-4C0B-4D44-9F77-3047FC4FDDEC}" type="datetimeFigureOut">
              <a:rPr kumimoji="1" lang="ja-JP" altLang="en-US" smtClean="0"/>
              <a:t>2024/5/29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322B934-C88D-4B5A-8AA3-8A93631EE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318A77F-B707-46A0-B4B2-04FB41C80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80D8B-9DDA-435A-8DE2-AA91743E47B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8802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422175E-2C66-483E-B592-1D447BE95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B26EA2C-1600-42DA-B33B-984A8FB44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CD2FE81-9A4A-4A23-9523-6761FDC78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7318-4C0B-4D44-9F77-3047FC4FDDEC}" type="datetimeFigureOut">
              <a:rPr kumimoji="1" lang="ja-JP" altLang="en-US" smtClean="0"/>
              <a:t>2024/5/29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4F4A75E-6CBC-4D5C-BA1B-703523BF1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90B253D-5E24-4397-A16D-0AE437BD3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80D8B-9DDA-435A-8DE2-AA91743E47B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5409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6A42D6-3E94-49F8-9BA2-ED8218A42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0AAF093-B6A7-4499-A8C4-D57E8350D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4B8667B-CC10-4EEB-8896-38A4B7272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7318-4C0B-4D44-9F77-3047FC4FDDEC}" type="datetimeFigureOut">
              <a:rPr kumimoji="1" lang="ja-JP" altLang="en-US" smtClean="0"/>
              <a:t>2024/5/29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D448F07-7CB0-4DA4-BA7F-84FC6C1F5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8431CE4-3D3B-401D-B287-82B669552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80D8B-9DDA-435A-8DE2-AA91743E47B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4022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A37635-AEE4-4700-9792-BDADBCE32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219FA0F-A7BC-4555-97BB-D25C281B8C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9F0EDD4-D869-4B4B-BBE0-368804E7E8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D28E91F-05F8-4B7E-8531-428BDBDA7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7318-4C0B-4D44-9F77-3047FC4FDDEC}" type="datetimeFigureOut">
              <a:rPr kumimoji="1" lang="ja-JP" altLang="en-US" smtClean="0"/>
              <a:t>2024/5/29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FCA9A13-8A15-430D-91C0-2D3A44E05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D2A2F19-C158-4948-96F0-9C7CFF513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80D8B-9DDA-435A-8DE2-AA91743E47B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0249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0B2F6A-D163-4F02-97DA-25CE44994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AABF331-45BF-4C03-81B8-4DCB67FDB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4977460-1853-42AB-A119-26FDFCC93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A48095F-7E90-4EEF-BE4A-33D76CBBB7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1C0D1D3-8E7B-4ADB-A2DC-E3BA2C12F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7FC33A8-747B-4780-8651-BB35C24C3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7318-4C0B-4D44-9F77-3047FC4FDDEC}" type="datetimeFigureOut">
              <a:rPr kumimoji="1" lang="ja-JP" altLang="en-US" smtClean="0"/>
              <a:t>2024/5/29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5519622-E618-4F0D-AECA-531A4FDC4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E0F6D89-9A37-4455-AC2A-94ED02113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80D8B-9DDA-435A-8DE2-AA91743E47B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2261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5EF028-589F-406C-A304-607656DCF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21EC33D-9839-432B-BCCD-989D7DAD5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7318-4C0B-4D44-9F77-3047FC4FDDEC}" type="datetimeFigureOut">
              <a:rPr kumimoji="1" lang="ja-JP" altLang="en-US" smtClean="0"/>
              <a:t>2024/5/29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C42F65A-FA87-476A-8ACC-56A416573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87FCB92-F781-4B39-AB09-64D449560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80D8B-9DDA-435A-8DE2-AA91743E47B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1981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1FB128C-CEEA-4788-9CD3-A1E272106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7318-4C0B-4D44-9F77-3047FC4FDDEC}" type="datetimeFigureOut">
              <a:rPr kumimoji="1" lang="ja-JP" altLang="en-US" smtClean="0"/>
              <a:t>2024/5/29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6B91AF7-F7A5-4F77-84F6-04B57D4CC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489D815-F918-43C8-83E7-A584EEE3B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80D8B-9DDA-435A-8DE2-AA91743E47B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7082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99D898-D7CD-446F-BE1F-EA045A650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0635866-614B-4D71-8E25-5170700C4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6123FBE-3887-4102-83B9-5AAB2503FA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F6840BF-3541-4B67-93E3-E4B1E3AC1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7318-4C0B-4D44-9F77-3047FC4FDDEC}" type="datetimeFigureOut">
              <a:rPr kumimoji="1" lang="ja-JP" altLang="en-US" smtClean="0"/>
              <a:t>2024/5/29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1D8D61E-14D8-4DE3-9203-F916047FC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A6BAF5B-FF54-4AB7-AB2E-13F14D1E3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80D8B-9DDA-435A-8DE2-AA91743E47B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9540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E4AFC8-677E-4CF8-B07B-51CCEE228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F325508-FB0F-4541-BFF5-69510D5EA0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814CE25-8BFF-4907-8357-F919660DB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C78462-2CC9-4616-B024-061A46380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7318-4C0B-4D44-9F77-3047FC4FDDEC}" type="datetimeFigureOut">
              <a:rPr kumimoji="1" lang="ja-JP" altLang="en-US" smtClean="0"/>
              <a:t>2024/5/29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18E57D4-CCB4-4FAE-904F-D2624A2BE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E6B8EA6-B1AF-4253-9667-A50C56596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80D8B-9DDA-435A-8DE2-AA91743E47B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3653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7686CAA-9576-40B3-878C-BE9821B2F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FCADD57-C849-4608-9875-DDD59B39E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613509E-DCF4-4912-A72E-83501CE640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77318-4C0B-4D44-9F77-3047FC4FDDEC}" type="datetimeFigureOut">
              <a:rPr kumimoji="1" lang="ja-JP" altLang="en-US" smtClean="0"/>
              <a:t>2024/5/29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35880FF-7B78-4FA8-A2D3-726ACBC0B3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3EC3551-BBAB-4BFB-8FC9-656931CD98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980D8B-9DDA-435A-8DE2-AA91743E47B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6562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362F75-5A1B-4C2F-A8C0-B03622F191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傾斜磁場計測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00265B6-57BB-4853-9DB4-C51D0EF17C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計測工学研究室　</a:t>
            </a:r>
            <a:r>
              <a:rPr kumimoji="1" lang="en-US" altLang="ja-JP" dirty="0"/>
              <a:t>25</a:t>
            </a:r>
            <a:r>
              <a:rPr kumimoji="1" lang="ja-JP" altLang="en-US" dirty="0"/>
              <a:t>卒　海保翔希</a:t>
            </a:r>
          </a:p>
        </p:txBody>
      </p:sp>
    </p:spTree>
    <p:extLst>
      <p:ext uri="{BB962C8B-B14F-4D97-AF65-F5344CB8AC3E}">
        <p14:creationId xmlns:p14="http://schemas.microsoft.com/office/powerpoint/2010/main" val="2912865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コンテンツ プレースホルダー 2">
            <a:extLst>
              <a:ext uri="{FF2B5EF4-FFF2-40B4-BE49-F238E27FC236}">
                <a16:creationId xmlns:a16="http://schemas.microsoft.com/office/drawing/2014/main" id="{FCF7B24A-EE2E-7BD2-A59E-F4460F33D7E7}"/>
              </a:ext>
            </a:extLst>
          </p:cNvPr>
          <p:cNvSpPr txBox="1">
            <a:spLocks/>
          </p:cNvSpPr>
          <p:nvPr/>
        </p:nvSpPr>
        <p:spPr>
          <a:xfrm>
            <a:off x="362310" y="1825625"/>
            <a:ext cx="58659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/>
              <a:t>計測結果（絶対値）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F92FE97-0E66-2133-01FD-6033272D05E0}"/>
              </a:ext>
            </a:extLst>
          </p:cNvPr>
          <p:cNvSpPr txBox="1"/>
          <p:nvPr/>
        </p:nvSpPr>
        <p:spPr>
          <a:xfrm>
            <a:off x="418383" y="2613759"/>
            <a:ext cx="979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solidFill>
                  <a:srgbClr val="FF0000"/>
                </a:solidFill>
              </a:rPr>
              <a:t>絶対値</a:t>
            </a: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FAD05D64-1B4E-0A71-F5C7-8D6F9D681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71" y="2613759"/>
            <a:ext cx="8603411" cy="3249801"/>
          </a:xfrm>
          <a:prstGeom prst="rect">
            <a:avLst/>
          </a:prstGeom>
        </p:spPr>
      </p:pic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0F13E4FC-64AD-21FB-DC24-0519D64D4DEC}"/>
              </a:ext>
            </a:extLst>
          </p:cNvPr>
          <p:cNvSpPr/>
          <p:nvPr/>
        </p:nvSpPr>
        <p:spPr>
          <a:xfrm>
            <a:off x="11051552" y="2613759"/>
            <a:ext cx="275633" cy="3249801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72E7F078-0569-AAF9-4541-B0FA0E01EDAE}"/>
              </a:ext>
            </a:extLst>
          </p:cNvPr>
          <p:cNvSpPr txBox="1"/>
          <p:nvPr/>
        </p:nvSpPr>
        <p:spPr>
          <a:xfrm>
            <a:off x="10993543" y="2244427"/>
            <a:ext cx="47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solidFill>
                  <a:srgbClr val="FF0000"/>
                </a:solidFill>
              </a:rPr>
              <a:t>大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62D5AC02-3884-92BB-0A8E-32F7D934C959}"/>
              </a:ext>
            </a:extLst>
          </p:cNvPr>
          <p:cNvSpPr txBox="1"/>
          <p:nvPr/>
        </p:nvSpPr>
        <p:spPr>
          <a:xfrm>
            <a:off x="11025302" y="5863560"/>
            <a:ext cx="47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>
                <a:solidFill>
                  <a:srgbClr val="FF0000"/>
                </a:solidFill>
              </a:rPr>
              <a:t>小</a:t>
            </a:r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99B19A1-2E45-639B-11B2-050DDACC662F}"/>
              </a:ext>
            </a:extLst>
          </p:cNvPr>
          <p:cNvSpPr txBox="1"/>
          <p:nvPr/>
        </p:nvSpPr>
        <p:spPr>
          <a:xfrm>
            <a:off x="9262509" y="6467028"/>
            <a:ext cx="346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縦、横</a:t>
            </a:r>
            <a:r>
              <a:rPr lang="ja-JP" altLang="en-US"/>
              <a:t>、</a:t>
            </a:r>
            <a:r>
              <a:rPr kumimoji="1" lang="ja-JP" altLang="en-US"/>
              <a:t>共に</a:t>
            </a:r>
            <a:r>
              <a:rPr kumimoji="1" lang="en-US" altLang="ja-JP"/>
              <a:t>1</a:t>
            </a:r>
            <a:r>
              <a:rPr kumimoji="1" lang="ja-JP" altLang="en-US"/>
              <a:t>目盛り</a:t>
            </a:r>
            <a:r>
              <a:rPr kumimoji="1" lang="en-US" altLang="ja-JP"/>
              <a:t>1mm</a:t>
            </a:r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43D75E4-CCAF-635E-6348-D4FDDBFAB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計測結果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24791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コンテンツ プレースホルダー 2">
            <a:extLst>
              <a:ext uri="{FF2B5EF4-FFF2-40B4-BE49-F238E27FC236}">
                <a16:creationId xmlns:a16="http://schemas.microsoft.com/office/drawing/2014/main" id="{FCF7B24A-EE2E-7BD2-A59E-F4460F33D7E7}"/>
              </a:ext>
            </a:extLst>
          </p:cNvPr>
          <p:cNvSpPr txBox="1">
            <a:spLocks/>
          </p:cNvSpPr>
          <p:nvPr/>
        </p:nvSpPr>
        <p:spPr>
          <a:xfrm>
            <a:off x="362310" y="1825625"/>
            <a:ext cx="58659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/>
              <a:t>計測結果（各軸方向）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B00C421-B087-09B5-985A-A6C43FAE8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535" y="2619658"/>
            <a:ext cx="3473570" cy="176242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F92FE97-0E66-2133-01FD-6033272D05E0}"/>
              </a:ext>
            </a:extLst>
          </p:cNvPr>
          <p:cNvSpPr txBox="1"/>
          <p:nvPr/>
        </p:nvSpPr>
        <p:spPr>
          <a:xfrm>
            <a:off x="310551" y="2613759"/>
            <a:ext cx="726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/>
              <a:t>Bx</a:t>
            </a:r>
            <a:endParaRPr kumimoji="1" lang="ja-JP" altLang="en-US" b="1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7E49EA6-0C89-1DDE-0661-D5EE0F9ED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745" y="2613759"/>
            <a:ext cx="3403251" cy="176832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9C48FAF-7A59-8B3D-83AC-C035F826C29C}"/>
              </a:ext>
            </a:extLst>
          </p:cNvPr>
          <p:cNvSpPr txBox="1"/>
          <p:nvPr/>
        </p:nvSpPr>
        <p:spPr>
          <a:xfrm>
            <a:off x="6228272" y="2613759"/>
            <a:ext cx="680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/>
              <a:t>By</a:t>
            </a:r>
            <a:endParaRPr kumimoji="1" lang="ja-JP" altLang="en-US" b="1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31830FBB-1605-FAF0-D366-FC3BD0708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0855" y="4984891"/>
            <a:ext cx="3473570" cy="1757338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4FA231E-59B2-E436-A9B6-54C20436BA7F}"/>
              </a:ext>
            </a:extLst>
          </p:cNvPr>
          <p:cNvSpPr txBox="1"/>
          <p:nvPr/>
        </p:nvSpPr>
        <p:spPr>
          <a:xfrm>
            <a:off x="3271849" y="4984071"/>
            <a:ext cx="75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err="1">
                <a:solidFill>
                  <a:srgbClr val="FF0000"/>
                </a:solidFill>
              </a:rPr>
              <a:t>Bz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4D633AC-05B0-A514-F197-FD8A111324AE}"/>
              </a:ext>
            </a:extLst>
          </p:cNvPr>
          <p:cNvSpPr txBox="1"/>
          <p:nvPr/>
        </p:nvSpPr>
        <p:spPr>
          <a:xfrm>
            <a:off x="7729359" y="6161591"/>
            <a:ext cx="2057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>
                <a:solidFill>
                  <a:srgbClr val="FF0000"/>
                </a:solidFill>
              </a:rPr>
              <a:t>Z</a:t>
            </a:r>
            <a:r>
              <a:rPr kumimoji="1" lang="ja-JP" altLang="en-US" b="1">
                <a:solidFill>
                  <a:srgbClr val="FF0000"/>
                </a:solidFill>
              </a:rPr>
              <a:t>軸方向傾斜磁場</a:t>
            </a:r>
            <a:endParaRPr kumimoji="1" lang="en-US" altLang="ja-JP" b="1">
              <a:solidFill>
                <a:srgbClr val="FF0000"/>
              </a:solidFill>
            </a:endParaRPr>
          </a:p>
          <a:p>
            <a:r>
              <a:rPr kumimoji="1" lang="en-US" altLang="ja-JP" b="1" u="sng">
                <a:solidFill>
                  <a:srgbClr val="FF0000"/>
                </a:solidFill>
              </a:rPr>
              <a:t>6.0179 [T/m]</a:t>
            </a:r>
            <a:endParaRPr kumimoji="1" lang="ja-JP" altLang="en-US" b="1" u="sng">
              <a:solidFill>
                <a:srgbClr val="FF0000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3A27F7C-66A5-52DB-F331-CC0050588685}"/>
              </a:ext>
            </a:extLst>
          </p:cNvPr>
          <p:cNvSpPr/>
          <p:nvPr/>
        </p:nvSpPr>
        <p:spPr>
          <a:xfrm>
            <a:off x="11051552" y="2613759"/>
            <a:ext cx="275633" cy="3249801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EB937FA-8688-A6A8-6E1F-200F5456263F}"/>
              </a:ext>
            </a:extLst>
          </p:cNvPr>
          <p:cNvSpPr txBox="1"/>
          <p:nvPr/>
        </p:nvSpPr>
        <p:spPr>
          <a:xfrm>
            <a:off x="10993543" y="2244427"/>
            <a:ext cx="47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solidFill>
                  <a:srgbClr val="FF0000"/>
                </a:solidFill>
              </a:rPr>
              <a:t>大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FCDD69D-901D-D328-A32C-387A3456B7EF}"/>
              </a:ext>
            </a:extLst>
          </p:cNvPr>
          <p:cNvSpPr txBox="1"/>
          <p:nvPr/>
        </p:nvSpPr>
        <p:spPr>
          <a:xfrm>
            <a:off x="11025302" y="5863560"/>
            <a:ext cx="47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>
                <a:solidFill>
                  <a:srgbClr val="FF0000"/>
                </a:solidFill>
              </a:rPr>
              <a:t>小</a:t>
            </a:r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06144D3-218F-DC97-24C4-D0535B39874F}"/>
              </a:ext>
            </a:extLst>
          </p:cNvPr>
          <p:cNvSpPr txBox="1"/>
          <p:nvPr/>
        </p:nvSpPr>
        <p:spPr>
          <a:xfrm>
            <a:off x="8757575" y="4382083"/>
            <a:ext cx="2057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/>
              <a:t>Z</a:t>
            </a:r>
            <a:r>
              <a:rPr kumimoji="1" lang="ja-JP" altLang="en-US" b="1"/>
              <a:t>軸方向傾斜磁場</a:t>
            </a:r>
            <a:r>
              <a:rPr kumimoji="1" lang="en-US" altLang="ja-JP" b="1"/>
              <a:t>0.1071[T/m]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58537F9-30F4-6204-CA1A-03A71AA1B168}"/>
              </a:ext>
            </a:extLst>
          </p:cNvPr>
          <p:cNvSpPr txBox="1"/>
          <p:nvPr/>
        </p:nvSpPr>
        <p:spPr>
          <a:xfrm>
            <a:off x="673579" y="4400772"/>
            <a:ext cx="2057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/>
              <a:t>Z</a:t>
            </a:r>
            <a:r>
              <a:rPr kumimoji="1" lang="ja-JP" altLang="en-US" b="1"/>
              <a:t>軸方向傾斜磁場</a:t>
            </a:r>
            <a:r>
              <a:rPr kumimoji="1" lang="en-US" altLang="ja-JP" b="1"/>
              <a:t>0.0667[T/m]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A672C39-0312-C20E-5651-3F867FE879D1}"/>
              </a:ext>
            </a:extLst>
          </p:cNvPr>
          <p:cNvSpPr txBox="1"/>
          <p:nvPr/>
        </p:nvSpPr>
        <p:spPr>
          <a:xfrm>
            <a:off x="0" y="6484756"/>
            <a:ext cx="292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縦、横</a:t>
            </a:r>
            <a:r>
              <a:rPr lang="ja-JP" altLang="en-US" dirty="0"/>
              <a:t>、</a:t>
            </a:r>
            <a:r>
              <a:rPr kumimoji="1" lang="ja-JP" altLang="en-US" dirty="0"/>
              <a:t>共に</a:t>
            </a:r>
            <a:r>
              <a:rPr kumimoji="1" lang="en-US" altLang="ja-JP" dirty="0"/>
              <a:t>1</a:t>
            </a:r>
            <a:r>
              <a:rPr kumimoji="1" lang="ja-JP" altLang="en-US" dirty="0"/>
              <a:t>目盛り</a:t>
            </a:r>
            <a:r>
              <a:rPr kumimoji="1" lang="en-US" altLang="ja-JP" dirty="0"/>
              <a:t>1mm</a:t>
            </a:r>
            <a:endParaRPr kumimoji="1" lang="ja-JP" altLang="en-US" dirty="0"/>
          </a:p>
        </p:txBody>
      </p:sp>
      <p:sp>
        <p:nvSpPr>
          <p:cNvPr id="17" name="タイトル 1">
            <a:extLst>
              <a:ext uri="{FF2B5EF4-FFF2-40B4-BE49-F238E27FC236}">
                <a16:creationId xmlns:a16="http://schemas.microsoft.com/office/drawing/2014/main" id="{461328E9-4415-AEA7-C7CE-B077D83B8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計測結果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38409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59FA8F9-21A2-4D35-B38D-CA0317234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磁場二次元計測</a:t>
            </a:r>
            <a:r>
              <a:rPr lang="en-US" altLang="ja-JP" dirty="0"/>
              <a:t>_</a:t>
            </a:r>
            <a:r>
              <a:rPr lang="ja-JP" altLang="en-US" dirty="0"/>
              <a:t>海保</a:t>
            </a:r>
            <a:r>
              <a:rPr lang="en-US" altLang="ja-JP" dirty="0"/>
              <a:t>.vi</a:t>
            </a:r>
            <a:endParaRPr kumimoji="1" lang="ja-JP" altLang="en-US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836C314E-3C0D-57CC-F5C6-34F0E6C905F0}"/>
              </a:ext>
            </a:extLst>
          </p:cNvPr>
          <p:cNvSpPr txBox="1"/>
          <p:nvPr/>
        </p:nvSpPr>
        <p:spPr>
          <a:xfrm>
            <a:off x="10236924" y="153154"/>
            <a:ext cx="1955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※</a:t>
            </a:r>
            <a:r>
              <a:rPr kumimoji="1" lang="ja-JP" altLang="en-US"/>
              <a:t>中身の説明は最後に載せます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F0B63AED-8793-B5E0-51FF-A77F9D95AD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60" t="6146" r="20265" b="17238"/>
          <a:stretch/>
        </p:blipFill>
        <p:spPr>
          <a:xfrm>
            <a:off x="8063827" y="1344329"/>
            <a:ext cx="3691962" cy="5300780"/>
          </a:xfrm>
          <a:prstGeom prst="rect">
            <a:avLst/>
          </a:prstGeom>
        </p:spPr>
      </p:pic>
      <p:pic>
        <p:nvPicPr>
          <p:cNvPr id="10" name="コンテンツ プレースホルダー 9">
            <a:extLst>
              <a:ext uri="{FF2B5EF4-FFF2-40B4-BE49-F238E27FC236}">
                <a16:creationId xmlns:a16="http://schemas.microsoft.com/office/drawing/2014/main" id="{B4414F24-70E6-D86C-7AC7-ABF7460138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7" r="22962" b="14719"/>
          <a:stretch/>
        </p:blipFill>
        <p:spPr>
          <a:xfrm>
            <a:off x="426598" y="1355278"/>
            <a:ext cx="7994643" cy="5467132"/>
          </a:xfrm>
        </p:spPr>
      </p:pic>
    </p:spTree>
    <p:extLst>
      <p:ext uri="{BB962C8B-B14F-4D97-AF65-F5344CB8AC3E}">
        <p14:creationId xmlns:p14="http://schemas.microsoft.com/office/powerpoint/2010/main" val="3563089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9526B9-C83C-46BA-8411-3F22E01EE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目次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0F91B91-451F-4D62-9D8E-DF69177F7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傾斜磁場とは</a:t>
            </a:r>
            <a:endParaRPr kumimoji="1" lang="en-US" altLang="ja-JP" dirty="0"/>
          </a:p>
          <a:p>
            <a:r>
              <a:rPr kumimoji="1" lang="ja-JP" altLang="en-US" dirty="0"/>
              <a:t>計測方法</a:t>
            </a:r>
          </a:p>
        </p:txBody>
      </p:sp>
    </p:spTree>
    <p:extLst>
      <p:ext uri="{BB962C8B-B14F-4D97-AF65-F5344CB8AC3E}">
        <p14:creationId xmlns:p14="http://schemas.microsoft.com/office/powerpoint/2010/main" val="4260432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135A85-8090-4FB5-9EAD-1968B3457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傾斜磁場とは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B07F0FE-7CCE-42CB-B764-0BA8C89C8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9541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9526B9-C83C-46BA-8411-3F22E01EE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目次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0F91B91-451F-4D62-9D8E-DF69177F7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chemeClr val="bg2">
                    <a:lumMod val="90000"/>
                  </a:schemeClr>
                </a:solidFill>
              </a:rPr>
              <a:t>傾斜磁場とは</a:t>
            </a:r>
            <a:endParaRPr kumimoji="1" lang="en-US" altLang="ja-JP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kumimoji="1" lang="ja-JP" altLang="en-US" dirty="0"/>
              <a:t>計測方法</a:t>
            </a:r>
          </a:p>
        </p:txBody>
      </p:sp>
    </p:spTree>
    <p:extLst>
      <p:ext uri="{BB962C8B-B14F-4D97-AF65-F5344CB8AC3E}">
        <p14:creationId xmlns:p14="http://schemas.microsoft.com/office/powerpoint/2010/main" val="4221391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D26A63-08AF-41D1-ADFD-EC9913E48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計測方法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D34349-FCC6-41CE-BC80-25CDA1CF9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計測に必要なもの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68A5ABA-2ADE-4A6D-B1EE-5D93B1235E6B}"/>
              </a:ext>
            </a:extLst>
          </p:cNvPr>
          <p:cNvSpPr txBox="1"/>
          <p:nvPr/>
        </p:nvSpPr>
        <p:spPr>
          <a:xfrm>
            <a:off x="838200" y="2983832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ガウスメータ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404A269-5D83-43FD-A7F8-F1883DBA71E0}"/>
              </a:ext>
            </a:extLst>
          </p:cNvPr>
          <p:cNvSpPr txBox="1"/>
          <p:nvPr/>
        </p:nvSpPr>
        <p:spPr>
          <a:xfrm>
            <a:off x="838199" y="3740246"/>
            <a:ext cx="2322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磁石、コイル</a:t>
            </a:r>
            <a:endParaRPr kumimoji="1" lang="en-US" altLang="ja-JP" dirty="0"/>
          </a:p>
          <a:p>
            <a:r>
              <a:rPr lang="ja-JP" altLang="en-US" dirty="0"/>
              <a:t>（傾斜磁場形成用）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70409CC-AB9F-4A97-BC2B-388310B8F229}"/>
              </a:ext>
            </a:extLst>
          </p:cNvPr>
          <p:cNvSpPr txBox="1"/>
          <p:nvPr/>
        </p:nvSpPr>
        <p:spPr>
          <a:xfrm>
            <a:off x="838199" y="4773659"/>
            <a:ext cx="3022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LabVIEW</a:t>
            </a:r>
          </a:p>
          <a:p>
            <a:r>
              <a:rPr lang="ja-JP" altLang="en-US" dirty="0"/>
              <a:t>・</a:t>
            </a:r>
            <a:r>
              <a:rPr lang="en-US" altLang="ja-JP" dirty="0"/>
              <a:t>DS102setting_</a:t>
            </a:r>
            <a:r>
              <a:rPr lang="ja-JP" altLang="en-US" dirty="0"/>
              <a:t>海保</a:t>
            </a:r>
            <a:r>
              <a:rPr lang="en-US" altLang="ja-JP" dirty="0"/>
              <a:t>.vi</a:t>
            </a:r>
          </a:p>
          <a:p>
            <a:r>
              <a:rPr lang="ja-JP" altLang="en-US" dirty="0"/>
              <a:t>・磁場二次元計測</a:t>
            </a:r>
            <a:r>
              <a:rPr lang="en-US" altLang="ja-JP" dirty="0"/>
              <a:t>_</a:t>
            </a:r>
            <a:r>
              <a:rPr lang="ja-JP" altLang="en-US" dirty="0"/>
              <a:t>海保</a:t>
            </a:r>
            <a:r>
              <a:rPr lang="en-US" altLang="ja-JP" dirty="0"/>
              <a:t>.vi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802707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D26A63-08AF-41D1-ADFD-EC9913E48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計測方法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D34349-FCC6-41CE-BC80-25CDA1CF9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b="1">
                <a:solidFill>
                  <a:srgbClr val="FF0000"/>
                </a:solidFill>
              </a:rPr>
              <a:t>注意！！！</a:t>
            </a:r>
            <a:r>
              <a:rPr lang="en-US" altLang="ja-JP" b="1">
                <a:solidFill>
                  <a:srgbClr val="FF0000"/>
                </a:solidFill>
              </a:rPr>
              <a:t>3</a:t>
            </a:r>
            <a:r>
              <a:rPr lang="ja-JP" altLang="en-US" b="1">
                <a:solidFill>
                  <a:srgbClr val="FF0000"/>
                </a:solidFill>
              </a:rPr>
              <a:t>軸ロボットとガウスメーターの設置軸は異なる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68A5ABA-2ADE-4A6D-B1EE-5D93B1235E6B}"/>
              </a:ext>
            </a:extLst>
          </p:cNvPr>
          <p:cNvSpPr txBox="1"/>
          <p:nvPr/>
        </p:nvSpPr>
        <p:spPr>
          <a:xfrm>
            <a:off x="8468517" y="2555938"/>
            <a:ext cx="2052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>
                <a:solidFill>
                  <a:srgbClr val="FF0000"/>
                </a:solidFill>
              </a:rPr>
              <a:t>3</a:t>
            </a:r>
            <a:r>
              <a:rPr kumimoji="1" lang="ja-JP" altLang="en-US" b="1">
                <a:solidFill>
                  <a:srgbClr val="FF0000"/>
                </a:solidFill>
              </a:rPr>
              <a:t>軸ロボットの軸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CA9F24F-A1DE-7718-6436-DA2682EAEF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47" b="5024"/>
          <a:stretch/>
        </p:blipFill>
        <p:spPr>
          <a:xfrm>
            <a:off x="1545536" y="2366630"/>
            <a:ext cx="5331124" cy="4351338"/>
          </a:xfrm>
          <a:prstGeom prst="rect">
            <a:avLst/>
          </a:prstGeom>
        </p:spPr>
      </p:pic>
      <p:sp>
        <p:nvSpPr>
          <p:cNvPr id="8" name="平行四辺形 7">
            <a:extLst>
              <a:ext uri="{FF2B5EF4-FFF2-40B4-BE49-F238E27FC236}">
                <a16:creationId xmlns:a16="http://schemas.microsoft.com/office/drawing/2014/main" id="{322269DE-0A89-9792-683E-4F03837C22A2}"/>
              </a:ext>
            </a:extLst>
          </p:cNvPr>
          <p:cNvSpPr/>
          <p:nvPr/>
        </p:nvSpPr>
        <p:spPr>
          <a:xfrm rot="17312263">
            <a:off x="3019166" y="4832911"/>
            <a:ext cx="2383863" cy="392999"/>
          </a:xfrm>
          <a:prstGeom prst="parallelogram">
            <a:avLst>
              <a:gd name="adj" fmla="val 344226"/>
            </a:avLst>
          </a:prstGeom>
          <a:solidFill>
            <a:srgbClr val="C0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74C3C03B-75AE-BA7F-C756-6F26028BD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251" y="2925270"/>
            <a:ext cx="1129500" cy="1272058"/>
          </a:xfrm>
          <a:prstGeom prst="rect">
            <a:avLst/>
          </a:prstGeom>
        </p:spPr>
      </p:pic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98F6BF46-3E82-FCBB-AAFE-CE981AE083FE}"/>
              </a:ext>
            </a:extLst>
          </p:cNvPr>
          <p:cNvCxnSpPr>
            <a:cxnSpLocks/>
          </p:cNvCxnSpPr>
          <p:nvPr/>
        </p:nvCxnSpPr>
        <p:spPr>
          <a:xfrm flipH="1">
            <a:off x="3645844" y="3241872"/>
            <a:ext cx="239409" cy="1667933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FED3BC8-21E0-A832-AAF9-6B31847B1CDC}"/>
              </a:ext>
            </a:extLst>
          </p:cNvPr>
          <p:cNvSpPr txBox="1"/>
          <p:nvPr/>
        </p:nvSpPr>
        <p:spPr>
          <a:xfrm>
            <a:off x="4976576" y="3030803"/>
            <a:ext cx="198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FFFF00"/>
                </a:solidFill>
              </a:rPr>
              <a:t>ガウスメーター</a:t>
            </a: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4F213E7B-A20D-BB8C-5AB1-CAF1271AB41A}"/>
              </a:ext>
            </a:extLst>
          </p:cNvPr>
          <p:cNvCxnSpPr>
            <a:cxnSpLocks/>
          </p:cNvCxnSpPr>
          <p:nvPr/>
        </p:nvCxnSpPr>
        <p:spPr>
          <a:xfrm>
            <a:off x="4269970" y="3241872"/>
            <a:ext cx="802512" cy="187415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DFB8CBEA-A164-9584-A472-AAF8E2371AD9}"/>
              </a:ext>
            </a:extLst>
          </p:cNvPr>
          <p:cNvCxnSpPr>
            <a:cxnSpLocks/>
          </p:cNvCxnSpPr>
          <p:nvPr/>
        </p:nvCxnSpPr>
        <p:spPr>
          <a:xfrm flipV="1">
            <a:off x="4437714" y="3400136"/>
            <a:ext cx="903702" cy="1509669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6E4F7F0-22DF-0A8E-359D-6263454D8053}"/>
              </a:ext>
            </a:extLst>
          </p:cNvPr>
          <p:cNvSpPr txBox="1"/>
          <p:nvPr/>
        </p:nvSpPr>
        <p:spPr>
          <a:xfrm>
            <a:off x="3103893" y="2925270"/>
            <a:ext cx="160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FFFF00"/>
                </a:solidFill>
              </a:rPr>
              <a:t>ネオジム磁石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C7A675FD-A458-2419-4554-6B261C1E92AD}"/>
              </a:ext>
            </a:extLst>
          </p:cNvPr>
          <p:cNvGrpSpPr/>
          <p:nvPr/>
        </p:nvGrpSpPr>
        <p:grpSpPr>
          <a:xfrm>
            <a:off x="8937345" y="5064515"/>
            <a:ext cx="1266390" cy="1277570"/>
            <a:chOff x="9728312" y="5498146"/>
            <a:chExt cx="1266390" cy="1277570"/>
          </a:xfrm>
        </p:grpSpPr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D04A5891-C059-72A5-2998-340040FF7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28312" y="5503658"/>
              <a:ext cx="1129500" cy="1272058"/>
            </a:xfrm>
            <a:prstGeom prst="rect">
              <a:avLst/>
            </a:prstGeom>
          </p:spPr>
        </p:pic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47306D0C-A339-CB93-B21F-75E3CE041D39}"/>
                </a:ext>
              </a:extLst>
            </p:cNvPr>
            <p:cNvSpPr/>
            <p:nvPr/>
          </p:nvSpPr>
          <p:spPr>
            <a:xfrm>
              <a:off x="9986349" y="5541154"/>
              <a:ext cx="433429" cy="1095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E84B9A98-BDCF-E2EC-4314-DB3A7DE4F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7699" t="41330" r="486" b="48341"/>
            <a:stretch/>
          </p:blipFill>
          <p:spPr>
            <a:xfrm>
              <a:off x="10106042" y="5498146"/>
              <a:ext cx="246396" cy="131409"/>
            </a:xfrm>
            <a:prstGeom prst="rect">
              <a:avLst/>
            </a:prstGeom>
          </p:spPr>
        </p:pic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5722A9F2-6D51-D905-603A-39956365E2D4}"/>
                </a:ext>
              </a:extLst>
            </p:cNvPr>
            <p:cNvSpPr/>
            <p:nvPr/>
          </p:nvSpPr>
          <p:spPr>
            <a:xfrm>
              <a:off x="10624649" y="6052386"/>
              <a:ext cx="370053" cy="1314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0" name="図 19">
              <a:extLst>
                <a:ext uri="{FF2B5EF4-FFF2-40B4-BE49-F238E27FC236}">
                  <a16:creationId xmlns:a16="http://schemas.microsoft.com/office/drawing/2014/main" id="{390E2E4B-7439-D329-00D6-5DCF7B7F1F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233" t="-38" r="46615" b="87557"/>
            <a:stretch/>
          </p:blipFill>
          <p:spPr>
            <a:xfrm>
              <a:off x="10641501" y="6060293"/>
              <a:ext cx="216311" cy="158788"/>
            </a:xfrm>
            <a:prstGeom prst="rect">
              <a:avLst/>
            </a:prstGeom>
          </p:spPr>
        </p:pic>
      </p:grp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9ED76E0-7F77-32B5-3C5D-B6F3F3375BDD}"/>
              </a:ext>
            </a:extLst>
          </p:cNvPr>
          <p:cNvSpPr txBox="1"/>
          <p:nvPr/>
        </p:nvSpPr>
        <p:spPr>
          <a:xfrm>
            <a:off x="8315511" y="4695183"/>
            <a:ext cx="3038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solidFill>
                  <a:srgbClr val="FF0000"/>
                </a:solidFill>
              </a:rPr>
              <a:t>ガウスメーターの設置軸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28BDDADB-9161-046B-E05A-F761C6F365FB}"/>
              </a:ext>
            </a:extLst>
          </p:cNvPr>
          <p:cNvSpPr txBox="1"/>
          <p:nvPr/>
        </p:nvSpPr>
        <p:spPr>
          <a:xfrm>
            <a:off x="8367419" y="6591010"/>
            <a:ext cx="38245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50"/>
              <a:t>※</a:t>
            </a:r>
            <a:r>
              <a:rPr kumimoji="1" lang="ja-JP" altLang="en-US" sz="1050"/>
              <a:t>あくまで自分のやり方なので、個人で変えても大丈夫です。</a:t>
            </a:r>
            <a:endParaRPr kumimoji="1"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718842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F9963A-6F08-410A-8A07-450E60FB7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DS102setting_</a:t>
            </a:r>
            <a:r>
              <a:rPr kumimoji="1" lang="ja-JP" altLang="en-US" dirty="0"/>
              <a:t>海保</a:t>
            </a:r>
            <a:r>
              <a:rPr kumimoji="1" lang="en-US" altLang="ja-JP" dirty="0"/>
              <a:t>.vi</a:t>
            </a:r>
            <a:endParaRPr kumimoji="1" lang="ja-JP" altLang="en-US" dirty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EFB1D70E-94F2-4BC4-8E41-332983A83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3</a:t>
            </a:r>
            <a:r>
              <a:rPr lang="ja-JP" altLang="en-US" dirty="0"/>
              <a:t>軸ロボットの移動分解能を設定する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9D2D256-4439-4EC0-96A9-A95E5A6EA2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9" t="22128" r="20167" b="22195"/>
          <a:stretch/>
        </p:blipFill>
        <p:spPr>
          <a:xfrm>
            <a:off x="2654299" y="2327956"/>
            <a:ext cx="6883401" cy="4457141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DC64DEC-7BAE-4046-803B-57CEC02258A8}"/>
              </a:ext>
            </a:extLst>
          </p:cNvPr>
          <p:cNvSpPr/>
          <p:nvPr/>
        </p:nvSpPr>
        <p:spPr>
          <a:xfrm>
            <a:off x="2794000" y="3268133"/>
            <a:ext cx="1219200" cy="8805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307BE6C-FFCA-41E9-BFF2-70659AC5293E}"/>
              </a:ext>
            </a:extLst>
          </p:cNvPr>
          <p:cNvSpPr/>
          <p:nvPr/>
        </p:nvSpPr>
        <p:spPr>
          <a:xfrm>
            <a:off x="4385734" y="3268133"/>
            <a:ext cx="1219200" cy="8805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0891EA5-1C66-448E-BCC8-B7EF74F78F4D}"/>
              </a:ext>
            </a:extLst>
          </p:cNvPr>
          <p:cNvSpPr/>
          <p:nvPr/>
        </p:nvSpPr>
        <p:spPr>
          <a:xfrm>
            <a:off x="5911850" y="3268133"/>
            <a:ext cx="1276349" cy="8805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C8134E8-1658-4582-874A-93C701DC1CCC}"/>
              </a:ext>
            </a:extLst>
          </p:cNvPr>
          <p:cNvSpPr/>
          <p:nvPr/>
        </p:nvSpPr>
        <p:spPr>
          <a:xfrm>
            <a:off x="2654300" y="2861733"/>
            <a:ext cx="732368" cy="3471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6C6FAAA2-08BD-49F7-B026-31F968EE54A2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040468" y="3018368"/>
            <a:ext cx="613832" cy="169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0B33FB-8330-41FB-93AB-25C22C7B288D}"/>
              </a:ext>
            </a:extLst>
          </p:cNvPr>
          <p:cNvSpPr txBox="1"/>
          <p:nvPr/>
        </p:nvSpPr>
        <p:spPr>
          <a:xfrm>
            <a:off x="577848" y="2695200"/>
            <a:ext cx="1460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3</a:t>
            </a:r>
            <a:r>
              <a:rPr kumimoji="1" lang="ja-JP" altLang="en-US" dirty="0">
                <a:solidFill>
                  <a:srgbClr val="FF0000"/>
                </a:solidFill>
              </a:rPr>
              <a:t>軸ロボットの</a:t>
            </a:r>
            <a:r>
              <a:rPr kumimoji="1" lang="en-US" altLang="ja-JP" b="1" dirty="0">
                <a:solidFill>
                  <a:srgbClr val="FF0000"/>
                </a:solidFill>
              </a:rPr>
              <a:t>VISA</a:t>
            </a:r>
            <a:r>
              <a:rPr kumimoji="1" lang="ja-JP" altLang="en-US" b="1" dirty="0">
                <a:solidFill>
                  <a:srgbClr val="FF0000"/>
                </a:solidFill>
              </a:rPr>
              <a:t>設定</a:t>
            </a: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67F3BA29-CEC4-4238-A12E-7A30F1A59E35}"/>
              </a:ext>
            </a:extLst>
          </p:cNvPr>
          <p:cNvCxnSpPr>
            <a:cxnSpLocks/>
          </p:cNvCxnSpPr>
          <p:nvPr/>
        </p:nvCxnSpPr>
        <p:spPr>
          <a:xfrm flipH="1">
            <a:off x="1905002" y="3801533"/>
            <a:ext cx="888998" cy="3471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F92380B-8BDB-454B-917C-4722EA7177FB}"/>
              </a:ext>
            </a:extLst>
          </p:cNvPr>
          <p:cNvSpPr txBox="1"/>
          <p:nvPr/>
        </p:nvSpPr>
        <p:spPr>
          <a:xfrm>
            <a:off x="450849" y="3934197"/>
            <a:ext cx="1828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X</a:t>
            </a:r>
            <a:r>
              <a:rPr kumimoji="1" lang="ja-JP" altLang="en-US" b="1" dirty="0">
                <a:solidFill>
                  <a:srgbClr val="FF0000"/>
                </a:solidFill>
              </a:rPr>
              <a:t>軸</a:t>
            </a:r>
            <a:r>
              <a:rPr kumimoji="1" lang="ja-JP" altLang="en-US" dirty="0">
                <a:solidFill>
                  <a:srgbClr val="FF0000"/>
                </a:solidFill>
              </a:rPr>
              <a:t>方向の</a:t>
            </a:r>
            <a:br>
              <a:rPr kumimoji="1" lang="en-US" altLang="ja-JP" dirty="0">
                <a:solidFill>
                  <a:srgbClr val="FF0000"/>
                </a:solidFill>
              </a:rPr>
            </a:br>
            <a:r>
              <a:rPr kumimoji="1" lang="ja-JP" altLang="en-US" dirty="0">
                <a:solidFill>
                  <a:srgbClr val="FF0000"/>
                </a:solidFill>
              </a:rPr>
              <a:t>移動分解能設定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1305925-A0AE-4229-BAFF-1617E979AF74}"/>
              </a:ext>
            </a:extLst>
          </p:cNvPr>
          <p:cNvSpPr txBox="1"/>
          <p:nvPr/>
        </p:nvSpPr>
        <p:spPr>
          <a:xfrm>
            <a:off x="3953934" y="4650998"/>
            <a:ext cx="1828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</a:rPr>
              <a:t>Y</a:t>
            </a:r>
            <a:r>
              <a:rPr kumimoji="1" lang="ja-JP" altLang="en-US" b="1" dirty="0">
                <a:solidFill>
                  <a:srgbClr val="FF0000"/>
                </a:solidFill>
              </a:rPr>
              <a:t>軸</a:t>
            </a:r>
            <a:r>
              <a:rPr kumimoji="1" lang="ja-JP" altLang="en-US" dirty="0">
                <a:solidFill>
                  <a:srgbClr val="FF0000"/>
                </a:solidFill>
              </a:rPr>
              <a:t>方向の</a:t>
            </a:r>
            <a:br>
              <a:rPr kumimoji="1" lang="en-US" altLang="ja-JP" dirty="0">
                <a:solidFill>
                  <a:srgbClr val="FF0000"/>
                </a:solidFill>
              </a:rPr>
            </a:br>
            <a:r>
              <a:rPr kumimoji="1" lang="ja-JP" altLang="en-US" dirty="0">
                <a:solidFill>
                  <a:srgbClr val="FF0000"/>
                </a:solidFill>
              </a:rPr>
              <a:t>移動分解能設定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FA99FF7-C3DB-42EC-8711-346EA12246DA}"/>
              </a:ext>
            </a:extLst>
          </p:cNvPr>
          <p:cNvSpPr txBox="1"/>
          <p:nvPr/>
        </p:nvSpPr>
        <p:spPr>
          <a:xfrm>
            <a:off x="7082371" y="4516483"/>
            <a:ext cx="1828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</a:rPr>
              <a:t>Z</a:t>
            </a:r>
            <a:r>
              <a:rPr kumimoji="1" lang="ja-JP" altLang="en-US" b="1" dirty="0">
                <a:solidFill>
                  <a:srgbClr val="FF0000"/>
                </a:solidFill>
              </a:rPr>
              <a:t>軸</a:t>
            </a:r>
            <a:r>
              <a:rPr kumimoji="1" lang="ja-JP" altLang="en-US" dirty="0">
                <a:solidFill>
                  <a:srgbClr val="FF0000"/>
                </a:solidFill>
              </a:rPr>
              <a:t>方向の</a:t>
            </a:r>
            <a:br>
              <a:rPr kumimoji="1" lang="en-US" altLang="ja-JP" dirty="0">
                <a:solidFill>
                  <a:srgbClr val="FF0000"/>
                </a:solidFill>
              </a:rPr>
            </a:br>
            <a:r>
              <a:rPr kumimoji="1" lang="ja-JP" altLang="en-US" dirty="0">
                <a:solidFill>
                  <a:srgbClr val="FF0000"/>
                </a:solidFill>
              </a:rPr>
              <a:t>移動分解能設定</a:t>
            </a:r>
          </a:p>
        </p:txBody>
      </p: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39262ED0-7E7C-43C9-AAF4-37132A1F212A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4550836" y="4148667"/>
            <a:ext cx="444498" cy="5069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C6F9542E-CB10-48E5-8421-D57DBD42E414}"/>
              </a:ext>
            </a:extLst>
          </p:cNvPr>
          <p:cNvCxnSpPr>
            <a:cxnSpLocks/>
          </p:cNvCxnSpPr>
          <p:nvPr/>
        </p:nvCxnSpPr>
        <p:spPr>
          <a:xfrm>
            <a:off x="6778629" y="4148667"/>
            <a:ext cx="274108" cy="55381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楕円 26">
            <a:extLst>
              <a:ext uri="{FF2B5EF4-FFF2-40B4-BE49-F238E27FC236}">
                <a16:creationId xmlns:a16="http://schemas.microsoft.com/office/drawing/2014/main" id="{25B05EB8-EC85-4113-8987-76B9AB95EFBB}"/>
              </a:ext>
            </a:extLst>
          </p:cNvPr>
          <p:cNvSpPr/>
          <p:nvPr/>
        </p:nvSpPr>
        <p:spPr>
          <a:xfrm>
            <a:off x="2969684" y="2695200"/>
            <a:ext cx="171449" cy="166533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4BE913A4-3105-4CC1-92EA-73511A77D8EE}"/>
              </a:ext>
            </a:extLst>
          </p:cNvPr>
          <p:cNvCxnSpPr>
            <a:cxnSpLocks/>
          </p:cNvCxnSpPr>
          <p:nvPr/>
        </p:nvCxnSpPr>
        <p:spPr>
          <a:xfrm flipH="1">
            <a:off x="3149601" y="2497705"/>
            <a:ext cx="1092199" cy="25963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FD3AF5E2-FAFA-47FC-BD09-F1A71709B802}"/>
              </a:ext>
            </a:extLst>
          </p:cNvPr>
          <p:cNvSpPr txBox="1"/>
          <p:nvPr/>
        </p:nvSpPr>
        <p:spPr>
          <a:xfrm>
            <a:off x="4241800" y="2301934"/>
            <a:ext cx="391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入力が終わったら実行ボタンを押す</a:t>
            </a:r>
          </a:p>
        </p:txBody>
      </p:sp>
    </p:spTree>
    <p:extLst>
      <p:ext uri="{BB962C8B-B14F-4D97-AF65-F5344CB8AC3E}">
        <p14:creationId xmlns:p14="http://schemas.microsoft.com/office/powerpoint/2010/main" val="843384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F9963A-6F08-410A-8A07-450E60FB7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DS102setting_</a:t>
            </a:r>
            <a:r>
              <a:rPr lang="ja-JP" altLang="en-US" dirty="0"/>
              <a:t>海保</a:t>
            </a:r>
            <a:r>
              <a:rPr lang="en-US" altLang="ja-JP" dirty="0"/>
              <a:t>.vi</a:t>
            </a:r>
            <a:endParaRPr kumimoji="1" lang="ja-JP" altLang="en-US" dirty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EFB1D70E-94F2-4BC4-8E41-332983A83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ja-JP" altLang="en-US" dirty="0"/>
              <a:t>実行中の画面</a:t>
            </a:r>
          </a:p>
        </p:txBody>
      </p:sp>
      <p:pic>
        <p:nvPicPr>
          <p:cNvPr id="1026" name="Picture 2" descr="画像のプレビュー">
            <a:extLst>
              <a:ext uri="{FF2B5EF4-FFF2-40B4-BE49-F238E27FC236}">
                <a16:creationId xmlns:a16="http://schemas.microsoft.com/office/drawing/2014/main" id="{250CFB62-FF42-4B8D-89B7-507F44135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21" t="33456" r="38313" b="35556"/>
          <a:stretch/>
        </p:blipFill>
        <p:spPr bwMode="auto">
          <a:xfrm>
            <a:off x="4208362" y="2411200"/>
            <a:ext cx="3775276" cy="277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DBD35375-B0D9-469F-A227-ECE5B82F6B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57" t="32716" r="38313" b="36420"/>
          <a:stretch/>
        </p:blipFill>
        <p:spPr>
          <a:xfrm>
            <a:off x="0" y="2411200"/>
            <a:ext cx="3775277" cy="2751660"/>
          </a:xfrm>
          <a:prstGeom prst="rect">
            <a:avLst/>
          </a:prstGeom>
        </p:spPr>
      </p:pic>
      <p:pic>
        <p:nvPicPr>
          <p:cNvPr id="1028" name="Picture 4" descr="画像のプレビュー">
            <a:extLst>
              <a:ext uri="{FF2B5EF4-FFF2-40B4-BE49-F238E27FC236}">
                <a16:creationId xmlns:a16="http://schemas.microsoft.com/office/drawing/2014/main" id="{F982F875-D4EE-46C4-8FD3-DE76E520D5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2" t="33210" r="38313" b="35309"/>
          <a:stretch/>
        </p:blipFill>
        <p:spPr bwMode="auto">
          <a:xfrm>
            <a:off x="8432355" y="2411200"/>
            <a:ext cx="3759645" cy="277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矢印: 右 10">
            <a:extLst>
              <a:ext uri="{FF2B5EF4-FFF2-40B4-BE49-F238E27FC236}">
                <a16:creationId xmlns:a16="http://schemas.microsoft.com/office/drawing/2014/main" id="{5DBEE909-46AF-4F94-81E6-09018E1797A1}"/>
              </a:ext>
            </a:extLst>
          </p:cNvPr>
          <p:cNvSpPr/>
          <p:nvPr/>
        </p:nvSpPr>
        <p:spPr>
          <a:xfrm>
            <a:off x="3859935" y="3664263"/>
            <a:ext cx="279400" cy="2455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21B5F272-B2DB-49FE-8D0D-8BC4372412DE}"/>
              </a:ext>
            </a:extLst>
          </p:cNvPr>
          <p:cNvSpPr/>
          <p:nvPr/>
        </p:nvSpPr>
        <p:spPr>
          <a:xfrm>
            <a:off x="8068296" y="3664263"/>
            <a:ext cx="279400" cy="2455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B7061E4-8AA5-48B7-A0A3-897DF76F713F}"/>
              </a:ext>
            </a:extLst>
          </p:cNvPr>
          <p:cNvSpPr/>
          <p:nvPr/>
        </p:nvSpPr>
        <p:spPr>
          <a:xfrm>
            <a:off x="2777067" y="4377266"/>
            <a:ext cx="593095" cy="2116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66E9717-9920-4DC8-8072-B0F90674D5A6}"/>
              </a:ext>
            </a:extLst>
          </p:cNvPr>
          <p:cNvSpPr/>
          <p:nvPr/>
        </p:nvSpPr>
        <p:spPr>
          <a:xfrm>
            <a:off x="2988733" y="2751667"/>
            <a:ext cx="770912" cy="364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E0ED75E5-B520-4DEC-A925-C8D4B12F8602}"/>
              </a:ext>
            </a:extLst>
          </p:cNvPr>
          <p:cNvCxnSpPr>
            <a:cxnSpLocks/>
          </p:cNvCxnSpPr>
          <p:nvPr/>
        </p:nvCxnSpPr>
        <p:spPr>
          <a:xfrm flipV="1">
            <a:off x="3623733" y="2385111"/>
            <a:ext cx="236202" cy="36655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035654F-8C8D-4B74-8950-5140A6FB7307}"/>
              </a:ext>
            </a:extLst>
          </p:cNvPr>
          <p:cNvSpPr txBox="1"/>
          <p:nvPr/>
        </p:nvSpPr>
        <p:spPr>
          <a:xfrm>
            <a:off x="3191934" y="2102592"/>
            <a:ext cx="3953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rgbClr val="FF0000"/>
                </a:solidFill>
              </a:rPr>
              <a:t>①ここの数値が切り替わるまで待つ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10DA86B-7842-4424-9FDF-A23DE993A977}"/>
              </a:ext>
            </a:extLst>
          </p:cNvPr>
          <p:cNvSpPr txBox="1"/>
          <p:nvPr/>
        </p:nvSpPr>
        <p:spPr>
          <a:xfrm>
            <a:off x="2599267" y="5314009"/>
            <a:ext cx="2489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rgbClr val="FF0000"/>
                </a:solidFill>
              </a:rPr>
              <a:t>②切り替わったら押す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33A71507-47AA-4712-9D22-BFD68A544986}"/>
              </a:ext>
            </a:extLst>
          </p:cNvPr>
          <p:cNvCxnSpPr>
            <a:cxnSpLocks/>
          </p:cNvCxnSpPr>
          <p:nvPr/>
        </p:nvCxnSpPr>
        <p:spPr>
          <a:xfrm flipH="1" flipV="1">
            <a:off x="3324041" y="4587346"/>
            <a:ext cx="152378" cy="72666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E4B9B23E-521F-467C-8AE5-BD5ABD08F197}"/>
              </a:ext>
            </a:extLst>
          </p:cNvPr>
          <p:cNvSpPr txBox="1"/>
          <p:nvPr/>
        </p:nvSpPr>
        <p:spPr>
          <a:xfrm>
            <a:off x="7103095" y="5314009"/>
            <a:ext cx="2489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rgbClr val="FF0000"/>
                </a:solidFill>
              </a:rPr>
              <a:t>③繰り返し行う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586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図 24">
            <a:extLst>
              <a:ext uri="{FF2B5EF4-FFF2-40B4-BE49-F238E27FC236}">
                <a16:creationId xmlns:a16="http://schemas.microsoft.com/office/drawing/2014/main" id="{882576EF-F0CA-3E1A-7705-9170205F6A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" t="6463" r="50418" b="39812"/>
          <a:stretch/>
        </p:blipFill>
        <p:spPr>
          <a:xfrm>
            <a:off x="2851634" y="2218923"/>
            <a:ext cx="6205512" cy="451846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59FA8F9-21A2-4D35-B38D-CA0317234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磁場二次元計測</a:t>
            </a:r>
            <a:r>
              <a:rPr lang="en-US" altLang="ja-JP" dirty="0"/>
              <a:t>_</a:t>
            </a:r>
            <a:r>
              <a:rPr lang="ja-JP" altLang="en-US" dirty="0"/>
              <a:t>海保</a:t>
            </a:r>
            <a:r>
              <a:rPr lang="en-US" altLang="ja-JP" dirty="0"/>
              <a:t>.vi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E42B627-028B-4DF9-87A5-62711DD78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/>
              <a:t>3</a:t>
            </a:r>
            <a:r>
              <a:rPr kumimoji="1" lang="ja-JP" altLang="en-US"/>
              <a:t>軸ロボットの自動運転プログラム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D09057F-36F2-3FEC-6378-5D267AF6740B}"/>
              </a:ext>
            </a:extLst>
          </p:cNvPr>
          <p:cNvSpPr/>
          <p:nvPr/>
        </p:nvSpPr>
        <p:spPr>
          <a:xfrm>
            <a:off x="3512601" y="3994190"/>
            <a:ext cx="1025739" cy="415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167BE8E0-742B-39A7-1BEE-3BB3DA8D995F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2897641" y="3878588"/>
            <a:ext cx="614960" cy="3231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705A3C3-C0C3-5431-87D9-544573D9A555}"/>
              </a:ext>
            </a:extLst>
          </p:cNvPr>
          <p:cNvSpPr txBox="1"/>
          <p:nvPr/>
        </p:nvSpPr>
        <p:spPr>
          <a:xfrm>
            <a:off x="1437140" y="3555422"/>
            <a:ext cx="1460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3</a:t>
            </a:r>
            <a:r>
              <a:rPr kumimoji="1" lang="ja-JP" altLang="en-US" dirty="0">
                <a:solidFill>
                  <a:srgbClr val="FF0000"/>
                </a:solidFill>
              </a:rPr>
              <a:t>軸ロボットの</a:t>
            </a:r>
            <a:r>
              <a:rPr kumimoji="1" lang="en-US" altLang="ja-JP" b="1" dirty="0">
                <a:solidFill>
                  <a:srgbClr val="FF0000"/>
                </a:solidFill>
              </a:rPr>
              <a:t>VISA</a:t>
            </a:r>
            <a:r>
              <a:rPr kumimoji="1" lang="ja-JP" altLang="en-US" b="1" dirty="0">
                <a:solidFill>
                  <a:srgbClr val="FF0000"/>
                </a:solidFill>
              </a:rPr>
              <a:t>設定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553D23F6-F9AE-61D0-1CC3-A55E5795327B}"/>
              </a:ext>
            </a:extLst>
          </p:cNvPr>
          <p:cNvSpPr/>
          <p:nvPr/>
        </p:nvSpPr>
        <p:spPr>
          <a:xfrm>
            <a:off x="3523820" y="4409316"/>
            <a:ext cx="1261353" cy="415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47603A2C-216B-E8FE-D9DF-B4711746F3D1}"/>
              </a:ext>
            </a:extLst>
          </p:cNvPr>
          <p:cNvCxnSpPr>
            <a:cxnSpLocks/>
          </p:cNvCxnSpPr>
          <p:nvPr/>
        </p:nvCxnSpPr>
        <p:spPr>
          <a:xfrm flipH="1">
            <a:off x="7797644" y="6064211"/>
            <a:ext cx="1452943" cy="4375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4BFD437-99E2-F477-FBD7-8092B359DA2E}"/>
              </a:ext>
            </a:extLst>
          </p:cNvPr>
          <p:cNvSpPr txBox="1"/>
          <p:nvPr/>
        </p:nvSpPr>
        <p:spPr>
          <a:xfrm>
            <a:off x="315959" y="5437805"/>
            <a:ext cx="2342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solidFill>
                  <a:srgbClr val="FF0000"/>
                </a:solidFill>
              </a:rPr>
              <a:t>上から</a:t>
            </a:r>
            <a:endParaRPr kumimoji="1" lang="en-US" altLang="ja-JP" b="1">
              <a:solidFill>
                <a:srgbClr val="FF0000"/>
              </a:solidFill>
            </a:endParaRPr>
          </a:p>
          <a:p>
            <a:r>
              <a:rPr lang="ja-JP" altLang="en-US" b="1">
                <a:solidFill>
                  <a:srgbClr val="FF0000"/>
                </a:solidFill>
              </a:rPr>
              <a:t>・スタート地点</a:t>
            </a:r>
            <a:endParaRPr lang="en-US" altLang="ja-JP" b="1">
              <a:solidFill>
                <a:srgbClr val="FF0000"/>
              </a:solidFill>
            </a:endParaRPr>
          </a:p>
          <a:p>
            <a:r>
              <a:rPr kumimoji="1" lang="ja-JP" altLang="en-US" b="1">
                <a:solidFill>
                  <a:srgbClr val="FF0000"/>
                </a:solidFill>
              </a:rPr>
              <a:t>・移動回数</a:t>
            </a:r>
            <a:endParaRPr kumimoji="1" lang="en-US" altLang="ja-JP" b="1">
              <a:solidFill>
                <a:srgbClr val="FF0000"/>
              </a:solidFill>
            </a:endParaRPr>
          </a:p>
          <a:p>
            <a:r>
              <a:rPr lang="ja-JP" altLang="en-US" b="1">
                <a:solidFill>
                  <a:srgbClr val="FF0000"/>
                </a:solidFill>
              </a:rPr>
              <a:t>・一回の移動距離</a:t>
            </a:r>
            <a:endParaRPr lang="en-US" altLang="ja-JP" b="1">
              <a:solidFill>
                <a:srgbClr val="FF0000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054BC8D7-78E8-B564-219B-719521BDE001}"/>
              </a:ext>
            </a:extLst>
          </p:cNvPr>
          <p:cNvSpPr/>
          <p:nvPr/>
        </p:nvSpPr>
        <p:spPr>
          <a:xfrm>
            <a:off x="3512601" y="4898604"/>
            <a:ext cx="1698918" cy="10784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29F0EC55-44F3-BC48-38EB-8853886827F3}"/>
              </a:ext>
            </a:extLst>
          </p:cNvPr>
          <p:cNvSpPr/>
          <p:nvPr/>
        </p:nvSpPr>
        <p:spPr>
          <a:xfrm>
            <a:off x="5435414" y="6389580"/>
            <a:ext cx="2362230" cy="326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D939F8D5-78EB-0FFE-41CD-3ACAAC30F8E9}"/>
              </a:ext>
            </a:extLst>
          </p:cNvPr>
          <p:cNvSpPr txBox="1"/>
          <p:nvPr/>
        </p:nvSpPr>
        <p:spPr>
          <a:xfrm>
            <a:off x="9250587" y="5636663"/>
            <a:ext cx="2496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solidFill>
                  <a:srgbClr val="FF0000"/>
                </a:solidFill>
              </a:rPr>
              <a:t>左：絶対値のみを計測</a:t>
            </a:r>
            <a:endParaRPr kumimoji="1" lang="en-US" altLang="ja-JP" b="1">
              <a:solidFill>
                <a:srgbClr val="FF0000"/>
              </a:solidFill>
            </a:endParaRPr>
          </a:p>
          <a:p>
            <a:r>
              <a:rPr lang="ja-JP" altLang="en-US" b="1">
                <a:solidFill>
                  <a:srgbClr val="FF0000"/>
                </a:solidFill>
              </a:rPr>
              <a:t>右：各軸を計測</a:t>
            </a:r>
            <a:endParaRPr lang="en-US" altLang="ja-JP" b="1">
              <a:solidFill>
                <a:srgbClr val="FF0000"/>
              </a:solidFill>
            </a:endParaRPr>
          </a:p>
        </p:txBody>
      </p: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05B178FA-7B27-FFA3-B7B5-102B41E9CF84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2572527" y="4616879"/>
            <a:ext cx="951293" cy="726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7C644044-C7D5-5B5B-B78A-9AEFE980DC98}"/>
              </a:ext>
            </a:extLst>
          </p:cNvPr>
          <p:cNvCxnSpPr>
            <a:cxnSpLocks/>
          </p:cNvCxnSpPr>
          <p:nvPr/>
        </p:nvCxnSpPr>
        <p:spPr>
          <a:xfrm flipH="1">
            <a:off x="2167390" y="5360285"/>
            <a:ext cx="1345211" cy="36733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836C314E-3C0D-57CC-F5C6-34F0E6C905F0}"/>
              </a:ext>
            </a:extLst>
          </p:cNvPr>
          <p:cNvSpPr txBox="1"/>
          <p:nvPr/>
        </p:nvSpPr>
        <p:spPr>
          <a:xfrm>
            <a:off x="10236924" y="153154"/>
            <a:ext cx="1955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※</a:t>
            </a:r>
            <a:r>
              <a:rPr kumimoji="1" lang="ja-JP" altLang="en-US"/>
              <a:t>中身の説明は最後に載せます</a:t>
            </a:r>
          </a:p>
        </p:txBody>
      </p:sp>
    </p:spTree>
    <p:extLst>
      <p:ext uri="{BB962C8B-B14F-4D97-AF65-F5344CB8AC3E}">
        <p14:creationId xmlns:p14="http://schemas.microsoft.com/office/powerpoint/2010/main" val="4076696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319</Words>
  <Application>Microsoft Office PowerPoint</Application>
  <PresentationFormat>ワイド画面</PresentationFormat>
  <Paragraphs>69</Paragraphs>
  <Slides>12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6" baseType="lpstr">
      <vt:lpstr>游ゴシック</vt:lpstr>
      <vt:lpstr>游ゴシック Light</vt:lpstr>
      <vt:lpstr>Arial</vt:lpstr>
      <vt:lpstr>Office テーマ</vt:lpstr>
      <vt:lpstr>傾斜磁場計測</vt:lpstr>
      <vt:lpstr>目次</vt:lpstr>
      <vt:lpstr>傾斜磁場とは</vt:lpstr>
      <vt:lpstr>目次</vt:lpstr>
      <vt:lpstr>計測方法</vt:lpstr>
      <vt:lpstr>計測方法</vt:lpstr>
      <vt:lpstr>DS102setting_海保.vi</vt:lpstr>
      <vt:lpstr>DS102setting_海保.vi</vt:lpstr>
      <vt:lpstr>磁場二次元計測_海保.vi</vt:lpstr>
      <vt:lpstr>計測結果</vt:lpstr>
      <vt:lpstr>計測結果</vt:lpstr>
      <vt:lpstr>磁場二次元計測_海保.vi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MPI-exp3</dc:creator>
  <cp:lastModifiedBy>翔希 海保</cp:lastModifiedBy>
  <cp:revision>9</cp:revision>
  <dcterms:created xsi:type="dcterms:W3CDTF">2024-05-24T12:22:09Z</dcterms:created>
  <dcterms:modified xsi:type="dcterms:W3CDTF">2024-05-29T07:14:25Z</dcterms:modified>
</cp:coreProperties>
</file>